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78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990099"/>
    <a:srgbClr val="66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60"/>
  </p:normalViewPr>
  <p:slideViewPr>
    <p:cSldViewPr>
      <p:cViewPr>
        <p:scale>
          <a:sx n="76" d="100"/>
          <a:sy n="76" d="100"/>
        </p:scale>
        <p:origin x="-180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4714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85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360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534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020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770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0431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554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1252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1201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8178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C864-B606-4C45-8D62-C0523956A2BC}" type="datetimeFigureOut">
              <a:rPr lang="pt-BR" smtClean="0"/>
              <a:pPr/>
              <a:t>05/02/2014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D064E-9250-4391-A739-4079DCF785F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9820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6250706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entury Gothic" pitchFamily="34" charset="0"/>
              </a:rPr>
              <a:t>Projeto</a:t>
            </a:r>
            <a:r>
              <a:rPr lang="pt-BR" sz="3200" dirty="0" smtClean="0">
                <a:latin typeface="Century Gothic" pitchFamily="34" charset="0"/>
              </a:rPr>
              <a:t/>
            </a:r>
            <a:br>
              <a:rPr lang="pt-BR" sz="3200" dirty="0" smtClean="0">
                <a:latin typeface="Century Gothic" pitchFamily="34" charset="0"/>
              </a:rPr>
            </a:br>
            <a:r>
              <a:rPr lang="pt-BR" sz="3200" dirty="0">
                <a:latin typeface="Century Gothic" pitchFamily="34" charset="0"/>
              </a:rPr>
              <a:t/>
            </a:r>
            <a:br>
              <a:rPr lang="pt-BR" sz="3200" dirty="0">
                <a:latin typeface="Century Gothic" pitchFamily="34" charset="0"/>
              </a:rPr>
            </a:br>
            <a:r>
              <a:rPr lang="pt-BR" sz="4000" b="1" dirty="0" smtClean="0">
                <a:latin typeface="Century Gothic" pitchFamily="34" charset="0"/>
              </a:rPr>
              <a:t>BIERGARTEN</a:t>
            </a:r>
            <a:r>
              <a:rPr lang="pt-BR" sz="3200" dirty="0" smtClean="0">
                <a:latin typeface="Century Gothic" pitchFamily="34" charset="0"/>
              </a:rPr>
              <a:t/>
            </a:r>
            <a:br>
              <a:rPr lang="pt-BR" sz="3200" dirty="0" smtClean="0">
                <a:latin typeface="Century Gothic" pitchFamily="34" charset="0"/>
              </a:rPr>
            </a:br>
            <a:r>
              <a:rPr lang="pt-BR" sz="3200" dirty="0" smtClean="0">
                <a:latin typeface="Century Gothic" pitchFamily="34" charset="0"/>
              </a:rPr>
              <a:t/>
            </a:r>
            <a:br>
              <a:rPr lang="pt-BR" sz="3200" dirty="0" smtClean="0">
                <a:latin typeface="Century Gothic" pitchFamily="34" charset="0"/>
              </a:rPr>
            </a:br>
            <a:r>
              <a:rPr lang="pt-BR" sz="3200" dirty="0">
                <a:latin typeface="Century Gothic" pitchFamily="34" charset="0"/>
              </a:rPr>
              <a:t/>
            </a:r>
            <a:br>
              <a:rPr lang="pt-BR" sz="3200" dirty="0">
                <a:latin typeface="Century Gothic" pitchFamily="34" charset="0"/>
              </a:rPr>
            </a:br>
            <a:r>
              <a:rPr lang="pt-BR" sz="3200" dirty="0" smtClean="0">
                <a:latin typeface="Century Gothic" pitchFamily="34" charset="0"/>
              </a:rPr>
              <a:t/>
            </a:r>
            <a:br>
              <a:rPr lang="pt-BR" sz="3200" dirty="0" smtClean="0">
                <a:latin typeface="Century Gothic" pitchFamily="34" charset="0"/>
              </a:rPr>
            </a:br>
            <a:r>
              <a:rPr lang="pt-BR" sz="3200" dirty="0">
                <a:latin typeface="Century Gothic" pitchFamily="34" charset="0"/>
              </a:rPr>
              <a:t/>
            </a:r>
            <a:br>
              <a:rPr lang="pt-BR" sz="3200" dirty="0">
                <a:latin typeface="Century Gothic" pitchFamily="34" charset="0"/>
              </a:rPr>
            </a:br>
            <a:r>
              <a:rPr lang="pt-BR" sz="2800" b="1" dirty="0" smtClean="0">
                <a:latin typeface="Century Gothic" pitchFamily="34" charset="0"/>
              </a:rPr>
              <a:t>Instituto Cultural </a:t>
            </a:r>
            <a:r>
              <a:rPr lang="pt-BR" sz="2800" b="1" dirty="0" err="1" smtClean="0">
                <a:latin typeface="Century Gothic" pitchFamily="34" charset="0"/>
              </a:rPr>
              <a:t>Grünenwald</a:t>
            </a:r>
            <a:r>
              <a:rPr lang="pt-BR" sz="3200" b="1" dirty="0" smtClean="0">
                <a:latin typeface="Century Gothic" pitchFamily="34" charset="0"/>
              </a:rPr>
              <a:t/>
            </a:r>
            <a:br>
              <a:rPr lang="pt-BR" sz="3200" b="1" dirty="0" smtClean="0">
                <a:latin typeface="Century Gothic" pitchFamily="34" charset="0"/>
              </a:rPr>
            </a:br>
            <a:r>
              <a:rPr lang="pt-BR" sz="3200" dirty="0">
                <a:latin typeface="Century Gothic" pitchFamily="34" charset="0"/>
              </a:rPr>
              <a:t/>
            </a:r>
            <a:br>
              <a:rPr lang="pt-BR" sz="3200" dirty="0">
                <a:latin typeface="Century Gothic" pitchFamily="34" charset="0"/>
              </a:rPr>
            </a:br>
            <a:r>
              <a:rPr lang="pt-BR" sz="3200" dirty="0" smtClean="0">
                <a:latin typeface="Century Gothic" pitchFamily="34" charset="0"/>
              </a:rPr>
              <a:t/>
            </a:r>
            <a:br>
              <a:rPr lang="pt-BR" sz="3200" dirty="0" smtClean="0">
                <a:latin typeface="Century Gothic" pitchFamily="34" charset="0"/>
              </a:rPr>
            </a:br>
            <a:r>
              <a:rPr lang="pt-BR" sz="1600" dirty="0" smtClean="0">
                <a:latin typeface="Century Gothic" pitchFamily="34" charset="0"/>
              </a:rPr>
              <a:t>Arq. Fabiana Weber </a:t>
            </a:r>
            <a:r>
              <a:rPr lang="pt-BR" sz="1600" dirty="0" err="1" smtClean="0">
                <a:latin typeface="Century Gothic" pitchFamily="34" charset="0"/>
              </a:rPr>
              <a:t>Zabczuk</a:t>
            </a:r>
            <a:endParaRPr lang="pt-BR" sz="1600" dirty="0"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5230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3" y="0"/>
            <a:ext cx="8162094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CORTE AA’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45" y="0"/>
            <a:ext cx="868731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CORTE BB’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6" y="0"/>
            <a:ext cx="8180127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FACHADA FRONTAL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9" y="0"/>
            <a:ext cx="795118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115616" y="6480720"/>
            <a:ext cx="144016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504396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FACHADA LATERAL ESQUERDA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2" y="0"/>
            <a:ext cx="7816135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827584" y="6480720"/>
            <a:ext cx="144016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FACHADA LATERAL DIREITA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42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6" y="0"/>
            <a:ext cx="8180127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71600" y="6480720"/>
            <a:ext cx="1440160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188300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FACHADA POSTERIOR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frontal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9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lateral esquerda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lateral direita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posterior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Conteúdo 4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50691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dirty="0">
                <a:latin typeface="Century Gothic" pitchFamily="34" charset="0"/>
              </a:rPr>
              <a:t>	O grupo nasceu em </a:t>
            </a:r>
            <a:r>
              <a:rPr lang="pt-BR" sz="1600" dirty="0" smtClean="0">
                <a:latin typeface="Century Gothic" pitchFamily="34" charset="0"/>
              </a:rPr>
              <a:t>2001, mas com </a:t>
            </a:r>
            <a:r>
              <a:rPr lang="pt-BR" sz="1600" dirty="0">
                <a:latin typeface="Century Gothic" pitchFamily="34" charset="0"/>
              </a:rPr>
              <a:t>o passar do tempo o grupo foi crescendo e aprimorando seus objetivos no resgate das origens da cultura alemã. </a:t>
            </a:r>
            <a:endParaRPr lang="pt-BR" sz="160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endParaRPr lang="pt-BR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Century Gothic" pitchFamily="34" charset="0"/>
              </a:rPr>
              <a:t>	Permaneceu na informalidade até 14 de maio de 2009, quando foi fundado oficialmente o Instituto Cultural </a:t>
            </a:r>
            <a:r>
              <a:rPr lang="pt-BR" sz="1600" dirty="0" err="1">
                <a:latin typeface="Century Gothic" pitchFamily="34" charset="0"/>
              </a:rPr>
              <a:t>Grünenwald</a:t>
            </a:r>
            <a:r>
              <a:rPr lang="pt-BR" sz="1600" dirty="0">
                <a:latin typeface="Century Gothic" pitchFamily="34" charset="0"/>
              </a:rPr>
              <a:t>. 	Para a sustentabilidade do Instituto, os integrantes trabalham voluntariamente em festas </a:t>
            </a:r>
            <a:r>
              <a:rPr lang="pt-BR" sz="1600" dirty="0" smtClean="0">
                <a:latin typeface="Century Gothic" pitchFamily="34" charset="0"/>
              </a:rPr>
              <a:t>regionais.</a:t>
            </a:r>
          </a:p>
          <a:p>
            <a:pPr marL="0" indent="0" algn="just">
              <a:buNone/>
            </a:pPr>
            <a:endParaRPr lang="pt-BR" sz="16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1600" dirty="0">
                <a:latin typeface="Century Gothic" pitchFamily="34" charset="0"/>
              </a:rPr>
              <a:t>	Com a participação nas festas e a mensalidade de cada participante do grupo, o Instituto já adquiriu terreno para construir a sede própria, onde deverá funcionar a </a:t>
            </a:r>
            <a:r>
              <a:rPr lang="pt-BR" sz="1600" b="1" dirty="0">
                <a:latin typeface="Century Gothic" pitchFamily="34" charset="0"/>
              </a:rPr>
              <a:t>escola de dança, música, línguas, cantos e </a:t>
            </a:r>
            <a:r>
              <a:rPr lang="pt-BR" sz="1600" b="1" dirty="0" smtClean="0">
                <a:latin typeface="Century Gothic" pitchFamily="34" charset="0"/>
              </a:rPr>
              <a:t>gastronomia, como também a criação </a:t>
            </a:r>
            <a:r>
              <a:rPr lang="pt-BR" sz="1600" b="1" dirty="0">
                <a:latin typeface="Century Gothic" pitchFamily="34" charset="0"/>
              </a:rPr>
              <a:t>de um museu para recuperação da </a:t>
            </a:r>
            <a:r>
              <a:rPr lang="pt-BR" sz="1600" b="1" dirty="0" smtClean="0">
                <a:latin typeface="Century Gothic" pitchFamily="34" charset="0"/>
              </a:rPr>
              <a:t>história </a:t>
            </a:r>
            <a:r>
              <a:rPr lang="pt-BR" sz="1600" b="1" dirty="0">
                <a:latin typeface="Century Gothic" pitchFamily="34" charset="0"/>
              </a:rPr>
              <a:t>dessas etnias fazem parte dos objetivos do Instituto</a:t>
            </a:r>
            <a:r>
              <a:rPr lang="pt-BR" sz="1600" b="1" dirty="0" smtClean="0">
                <a:latin typeface="Century Gothic" pitchFamily="34" charset="0"/>
              </a:rPr>
              <a:t>.</a:t>
            </a:r>
          </a:p>
          <a:p>
            <a:pPr marL="0" indent="0" algn="just">
              <a:buNone/>
            </a:pPr>
            <a:endParaRPr lang="pt-BR" sz="160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1600" dirty="0" smtClean="0">
                <a:latin typeface="Century Gothic" pitchFamily="34" charset="0"/>
              </a:rPr>
              <a:t>	Como o programa de necessidades do projeto é bastante abrangente, neste primeiro momento se encontra finalizado o projeto do </a:t>
            </a:r>
            <a:r>
              <a:rPr lang="pt-BR" sz="1600" dirty="0" err="1" smtClean="0">
                <a:latin typeface="Century Gothic" pitchFamily="34" charset="0"/>
              </a:rPr>
              <a:t>Biergarten</a:t>
            </a:r>
            <a:r>
              <a:rPr lang="pt-BR" sz="1600" dirty="0" smtClean="0">
                <a:latin typeface="Century Gothic" pitchFamily="34" charset="0"/>
              </a:rPr>
              <a:t>. O próximo passo é se aprofundar no projeto da sede, cujo estudo será apresentado juntamente com o projeto do </a:t>
            </a:r>
            <a:r>
              <a:rPr lang="pt-BR" sz="1600" dirty="0" err="1" smtClean="0">
                <a:latin typeface="Century Gothic" pitchFamily="34" charset="0"/>
              </a:rPr>
              <a:t>Biergarten</a:t>
            </a:r>
            <a:r>
              <a:rPr lang="pt-BR" sz="1600" dirty="0" smtClean="0">
                <a:latin typeface="Century Gothic" pitchFamily="34" charset="0"/>
              </a:rPr>
              <a:t>.</a:t>
            </a:r>
            <a:endParaRPr lang="pt-BR" sz="1600" dirty="0">
              <a:latin typeface="Century Gothic" pitchFamily="34" charset="0"/>
            </a:endParaRP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entury Gothic" pitchFamily="34" charset="0"/>
              </a:rPr>
              <a:t>O PROJETO E O INSTITUTO</a:t>
            </a:r>
            <a:endParaRPr lang="pt-BR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41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630932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superior - térreo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630932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superior – 2º </a:t>
            </a:r>
            <a:r>
              <a:rPr lang="pt-BR" b="1" dirty="0" err="1" smtClean="0">
                <a:solidFill>
                  <a:schemeClr val="tx1"/>
                </a:solidFill>
                <a:latin typeface="Century Gothic" pitchFamily="34" charset="0"/>
              </a:rPr>
              <a:t>pav</a:t>
            </a:r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630932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superior – 3º </a:t>
            </a:r>
            <a:r>
              <a:rPr lang="pt-BR" b="1" dirty="0" err="1" smtClean="0">
                <a:solidFill>
                  <a:schemeClr val="tx1"/>
                </a:solidFill>
                <a:latin typeface="Century Gothic" pitchFamily="34" charset="0"/>
              </a:rPr>
              <a:t>pav</a:t>
            </a:r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interna - térreo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interna – 2º </a:t>
            </a:r>
            <a:r>
              <a:rPr lang="pt-BR" b="1" dirty="0" err="1" smtClean="0">
                <a:solidFill>
                  <a:schemeClr val="tx1"/>
                </a:solidFill>
                <a:latin typeface="Century Gothic" pitchFamily="34" charset="0"/>
              </a:rPr>
              <a:t>pav</a:t>
            </a:r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interna – 3º </a:t>
            </a:r>
            <a:r>
              <a:rPr lang="pt-BR" b="1" dirty="0" err="1" smtClean="0">
                <a:solidFill>
                  <a:schemeClr val="tx1"/>
                </a:solidFill>
                <a:latin typeface="Century Gothic" pitchFamily="34" charset="0"/>
              </a:rPr>
              <a:t>pav</a:t>
            </a:r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geral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geral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334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geral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97768" y="188640"/>
            <a:ext cx="286206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Vista geral</a:t>
            </a:r>
            <a:endParaRPr lang="pt-BR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20"/>
          <a:stretch/>
        </p:blipFill>
        <p:spPr bwMode="auto">
          <a:xfrm>
            <a:off x="107504" y="9"/>
            <a:ext cx="9026362" cy="68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5472608" cy="131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62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Título 3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entury Gothic" pitchFamily="34" charset="0"/>
              </a:rPr>
              <a:t>ESTUDO DO PROJETO DA SEDE</a:t>
            </a:r>
            <a:endParaRPr lang="pt-BR" sz="2800" b="1" dirty="0">
              <a:latin typeface="Century Gothic" pitchFamily="34" charset="0"/>
            </a:endParaRPr>
          </a:p>
        </p:txBody>
      </p:sp>
      <p:sp>
        <p:nvSpPr>
          <p:cNvPr id="11" name="Espaço Reservado para Conteúdo 4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99715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Century Gothic" pitchFamily="34" charset="0"/>
              </a:rPr>
              <a:t>	O pré-projeto da sede foi elaborado de acordo com a seguinte programação e suas respectivas áreas de apoio, distribuindo-se em 3 pavimentos e aproximadamente 2.625 m²:</a:t>
            </a:r>
          </a:p>
          <a:p>
            <a:pPr marL="0" indent="0" algn="just">
              <a:buNone/>
            </a:pPr>
            <a:endParaRPr lang="pt-BR" sz="2000" dirty="0">
              <a:latin typeface="Century Gothic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Auditório </a:t>
            </a:r>
            <a:r>
              <a:rPr lang="pt-BR" sz="2000" dirty="0">
                <a:latin typeface="Century Gothic" pitchFamily="34" charset="0"/>
              </a:rPr>
              <a:t>para 120 </a:t>
            </a:r>
            <a:r>
              <a:rPr lang="pt-BR" sz="2000" dirty="0" smtClean="0">
                <a:latin typeface="Century Gothic" pitchFamily="34" charset="0"/>
              </a:rPr>
              <a:t>pessoas, salas de ensaio e camarins;</a:t>
            </a:r>
            <a:endParaRPr lang="pt-BR" sz="2000" dirty="0">
              <a:latin typeface="Century Gothic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Restaurante </a:t>
            </a:r>
            <a:r>
              <a:rPr lang="pt-BR" sz="2000" dirty="0">
                <a:latin typeface="Century Gothic" pitchFamily="34" charset="0"/>
              </a:rPr>
              <a:t>para 200 pessoas;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Marcenaria/oficina</a:t>
            </a:r>
            <a:r>
              <a:rPr lang="pt-BR" sz="2000" dirty="0">
                <a:latin typeface="Century Gothic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pt-BR" sz="2000" dirty="0">
                <a:latin typeface="Century Gothic" pitchFamily="34" charset="0"/>
              </a:rPr>
              <a:t>Cozinha-escola, com o intuito de ensinar a culinária típica </a:t>
            </a:r>
            <a:r>
              <a:rPr lang="pt-BR" sz="2000" dirty="0" smtClean="0">
                <a:latin typeface="Century Gothic" pitchFamily="34" charset="0"/>
              </a:rPr>
              <a:t>de diversas </a:t>
            </a:r>
            <a:r>
              <a:rPr lang="pt-BR" sz="2000" dirty="0">
                <a:latin typeface="Century Gothic" pitchFamily="34" charset="0"/>
              </a:rPr>
              <a:t>etnias </a:t>
            </a:r>
            <a:r>
              <a:rPr lang="pt-BR" sz="2000" dirty="0" err="1">
                <a:latin typeface="Century Gothic" pitchFamily="34" charset="0"/>
              </a:rPr>
              <a:t>européias</a:t>
            </a:r>
            <a:r>
              <a:rPr lang="pt-BR" sz="2000" dirty="0">
                <a:latin typeface="Century Gothic" pitchFamily="34" charset="0"/>
              </a:rPr>
              <a:t>;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Museu e museu </a:t>
            </a:r>
            <a:r>
              <a:rPr lang="pt-BR" sz="2000" dirty="0">
                <a:latin typeface="Century Gothic" pitchFamily="34" charset="0"/>
              </a:rPr>
              <a:t>do relógio;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Salas </a:t>
            </a:r>
            <a:r>
              <a:rPr lang="pt-BR" sz="2000" dirty="0">
                <a:latin typeface="Century Gothic" pitchFamily="34" charset="0"/>
              </a:rPr>
              <a:t>para aulas de </a:t>
            </a:r>
            <a:r>
              <a:rPr lang="pt-BR" sz="2000" dirty="0" smtClean="0">
                <a:latin typeface="Century Gothic" pitchFamily="34" charset="0"/>
              </a:rPr>
              <a:t>música, dança, canto, artesanato e idiomas.</a:t>
            </a:r>
          </a:p>
          <a:p>
            <a:pPr marL="0" indent="0" algn="just"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Century Gothic" pitchFamily="34" charset="0"/>
              </a:rPr>
              <a:t>	O estilo arquitetônico a ser adotado é o </a:t>
            </a:r>
            <a:r>
              <a:rPr lang="pt-BR" sz="2000" dirty="0" err="1">
                <a:latin typeface="Century Gothic" pitchFamily="34" charset="0"/>
              </a:rPr>
              <a:t>enxaimel</a:t>
            </a:r>
            <a:r>
              <a:rPr lang="pt-BR" sz="2000" dirty="0">
                <a:latin typeface="Century Gothic" pitchFamily="34" charset="0"/>
              </a:rPr>
              <a:t>, </a:t>
            </a:r>
            <a:r>
              <a:rPr lang="pt-BR" sz="2000" dirty="0" smtClean="0">
                <a:latin typeface="Century Gothic" pitchFamily="34" charset="0"/>
              </a:rPr>
              <a:t>da mesma forma que o </a:t>
            </a:r>
            <a:r>
              <a:rPr lang="pt-BR" sz="2000" dirty="0" err="1" smtClean="0">
                <a:latin typeface="Century Gothic" pitchFamily="34" charset="0"/>
              </a:rPr>
              <a:t>Biergarten</a:t>
            </a:r>
            <a:r>
              <a:rPr lang="pt-BR" sz="2000" dirty="0" smtClean="0">
                <a:latin typeface="Century Gothic" pitchFamily="34" charset="0"/>
              </a:rPr>
              <a:t>, estabelecendo uma identidade cultural a todo o complexo.</a:t>
            </a:r>
            <a:endParaRPr lang="pt-BR" sz="2000" dirty="0">
              <a:latin typeface="Century Gothic" pitchFamily="34" charset="0"/>
            </a:endParaRPr>
          </a:p>
          <a:p>
            <a:pPr marL="0" indent="0" algn="just">
              <a:buNone/>
            </a:pPr>
            <a:endParaRPr lang="pt-BR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6" y="571480"/>
            <a:ext cx="8686414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7544" y="188640"/>
            <a:ext cx="4158208" cy="57674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PLANTA DO PAVIMENTO TÉRREO</a:t>
            </a:r>
            <a:endParaRPr lang="pt-BR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2" y="764704"/>
            <a:ext cx="8686414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5799" y="188640"/>
            <a:ext cx="4374233" cy="57674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PLANTA DO SEGUNDO PAVIMENTO</a:t>
            </a:r>
            <a:endParaRPr lang="pt-BR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2" y="764704"/>
            <a:ext cx="8686414" cy="6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85799" y="188640"/>
            <a:ext cx="4374233" cy="57674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  <a:latin typeface="Century Gothic" pitchFamily="34" charset="0"/>
              </a:rPr>
              <a:t>PLANTA DO TERCEIRO PAVIMENTO</a:t>
            </a:r>
            <a:endParaRPr lang="pt-BR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41343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3"/>
          <p:cNvSpPr>
            <a:spLocks noGrp="1"/>
          </p:cNvSpPr>
          <p:nvPr>
            <p:ph type="title"/>
          </p:nvPr>
        </p:nvSpPr>
        <p:spPr>
          <a:xfrm>
            <a:off x="4666207" y="116632"/>
            <a:ext cx="4082257" cy="706090"/>
          </a:xfrm>
        </p:spPr>
        <p:txBody>
          <a:bodyPr>
            <a:normAutofit/>
          </a:bodyPr>
          <a:lstStyle/>
          <a:p>
            <a:pPr algn="r"/>
            <a:r>
              <a:rPr lang="pt-BR" sz="2800" b="1" dirty="0" smtClean="0">
                <a:latin typeface="Century Gothic" pitchFamily="34" charset="0"/>
              </a:rPr>
              <a:t>SETORIZAÇÃO GERAL</a:t>
            </a:r>
            <a:endParaRPr lang="pt-BR" sz="2800" b="1" dirty="0">
              <a:latin typeface="Century Gothic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9552" y="3933056"/>
            <a:ext cx="288032" cy="144016"/>
          </a:xfrm>
          <a:prstGeom prst="rect">
            <a:avLst/>
          </a:prstGeom>
          <a:solidFill>
            <a:srgbClr val="FF0066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39552" y="3645024"/>
            <a:ext cx="288032" cy="144016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27584" y="3573016"/>
            <a:ext cx="612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Portal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7584" y="3861048"/>
            <a:ext cx="28071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Passarela – ligação com Perimetral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552" y="4520153"/>
            <a:ext cx="288032" cy="144016"/>
          </a:xfrm>
          <a:prstGeom prst="rect">
            <a:avLst/>
          </a:prstGeom>
          <a:solidFill>
            <a:srgbClr val="9900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39552" y="4232121"/>
            <a:ext cx="288032" cy="144016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827584" y="4160113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latin typeface="Century Gothic" pitchFamily="34" charset="0"/>
              </a:rPr>
              <a:t>Biergarten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827584" y="4448145"/>
            <a:ext cx="273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Passarela entre trilhos e </a:t>
            </a:r>
            <a:r>
              <a:rPr lang="pt-BR" sz="1200" dirty="0" err="1" smtClean="0">
                <a:latin typeface="Century Gothic" pitchFamily="34" charset="0"/>
              </a:rPr>
              <a:t>Biergarten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39552" y="5085184"/>
            <a:ext cx="288032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539552" y="4797152"/>
            <a:ext cx="288032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827584" y="4725144"/>
            <a:ext cx="2323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err="1" smtClean="0">
                <a:latin typeface="Century Gothic" pitchFamily="34" charset="0"/>
              </a:rPr>
              <a:t>Mini-estação</a:t>
            </a:r>
            <a:r>
              <a:rPr lang="pt-BR" sz="1200" dirty="0" smtClean="0">
                <a:latin typeface="Century Gothic" pitchFamily="34" charset="0"/>
              </a:rPr>
              <a:t> de passageiros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27584" y="5013176"/>
            <a:ext cx="1467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Estacionamentos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39552" y="5672281"/>
            <a:ext cx="288032" cy="144016"/>
          </a:xfrm>
          <a:prstGeom prst="rect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539552" y="5384249"/>
            <a:ext cx="288032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827584" y="5312241"/>
            <a:ext cx="3363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Via de acesso via Rua Pedro </a:t>
            </a:r>
            <a:r>
              <a:rPr lang="pt-BR" sz="1200" dirty="0" err="1" smtClean="0">
                <a:latin typeface="Century Gothic" pitchFamily="34" charset="0"/>
              </a:rPr>
              <a:t>Mazurechem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827584" y="5600273"/>
            <a:ext cx="24080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Sede do Instituto </a:t>
            </a:r>
            <a:r>
              <a:rPr lang="pt-BR" sz="1200" dirty="0" err="1" smtClean="0">
                <a:latin typeface="Century Gothic" pitchFamily="34" charset="0"/>
              </a:rPr>
              <a:t>Grünenwald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539552" y="5949280"/>
            <a:ext cx="288032" cy="144016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827584" y="5877272"/>
            <a:ext cx="29482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Praça entre as edificações principais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539552" y="6536377"/>
            <a:ext cx="288032" cy="144016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Retângulo 35"/>
          <p:cNvSpPr/>
          <p:nvPr/>
        </p:nvSpPr>
        <p:spPr>
          <a:xfrm>
            <a:off x="539552" y="6248345"/>
            <a:ext cx="288032" cy="144016"/>
          </a:xfrm>
          <a:prstGeom prst="rect">
            <a:avLst/>
          </a:prstGeom>
          <a:solidFill>
            <a:srgbClr val="66FF99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CaixaDeTexto 36"/>
          <p:cNvSpPr txBox="1"/>
          <p:nvPr/>
        </p:nvSpPr>
        <p:spPr>
          <a:xfrm>
            <a:off x="827584" y="6176337"/>
            <a:ext cx="4698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Tratamento paisagístico com vegetação de pequeno porte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827584" y="6464369"/>
            <a:ext cx="42434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Century Gothic" pitchFamily="34" charset="0"/>
              </a:rPr>
              <a:t>Tratamento paisagístico – contemplação da natureza</a:t>
            </a:r>
            <a:endParaRPr lang="pt-BR" sz="1200" dirty="0">
              <a:latin typeface="Century Gothic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Retângulo 39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62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>
                <a:latin typeface="Century Gothic" pitchFamily="34" charset="0"/>
              </a:rPr>
              <a:t>O PROJETO DO BIERGARTEN</a:t>
            </a:r>
            <a:endParaRPr lang="pt-BR" sz="2800" b="1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90872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000" dirty="0" smtClean="0">
                <a:latin typeface="Century Gothic" pitchFamily="34" charset="0"/>
              </a:rPr>
              <a:t>	O projeto do </a:t>
            </a:r>
            <a:r>
              <a:rPr lang="pt-BR" sz="2000" dirty="0" err="1" smtClean="0">
                <a:latin typeface="Century Gothic" pitchFamily="34" charset="0"/>
              </a:rPr>
              <a:t>Biergarten</a:t>
            </a:r>
            <a:r>
              <a:rPr lang="pt-BR" sz="2000" dirty="0" smtClean="0">
                <a:latin typeface="Century Gothic" pitchFamily="34" charset="0"/>
              </a:rPr>
              <a:t> foi elaborado com a seguinte programação:</a:t>
            </a:r>
          </a:p>
          <a:p>
            <a:pPr marL="0" indent="0" algn="just">
              <a:buNone/>
            </a:pPr>
            <a:endParaRPr lang="pt-BR" sz="2000" dirty="0" smtClean="0">
              <a:latin typeface="Century Gothic" pitchFamily="34" charset="0"/>
            </a:endParaRP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Depósito na parte térrea, para futuras instalações de fábrica de cerveja;</a:t>
            </a:r>
          </a:p>
          <a:p>
            <a:pPr algn="just">
              <a:buFontTx/>
              <a:buChar char="-"/>
            </a:pPr>
            <a:r>
              <a:rPr lang="pt-BR" sz="2000" dirty="0" err="1" smtClean="0">
                <a:latin typeface="Century Gothic" pitchFamily="34" charset="0"/>
              </a:rPr>
              <a:t>Chopperia</a:t>
            </a:r>
            <a:r>
              <a:rPr lang="pt-BR" sz="2000" dirty="0" smtClean="0">
                <a:latin typeface="Century Gothic" pitchFamily="34" charset="0"/>
              </a:rPr>
              <a:t> atendendo a pelo menos 120 pessoas no segundo pavimento;</a:t>
            </a:r>
          </a:p>
          <a:p>
            <a:pPr algn="just">
              <a:buFontTx/>
              <a:buChar char="-"/>
            </a:pPr>
            <a:r>
              <a:rPr lang="pt-BR" sz="2000" dirty="0" smtClean="0">
                <a:latin typeface="Century Gothic" pitchFamily="34" charset="0"/>
              </a:rPr>
              <a:t>Salão livre para ensaios de canto e aulas de dança no terceiro pavimento.</a:t>
            </a:r>
          </a:p>
          <a:p>
            <a:pPr marL="0" indent="0" algn="just">
              <a:buNone/>
            </a:pPr>
            <a:endParaRPr lang="pt-BR" sz="20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Century Gothic" pitchFamily="34" charset="0"/>
              </a:rPr>
              <a:t>	A área total da edificação é de 726,17 m².</a:t>
            </a:r>
          </a:p>
          <a:p>
            <a:pPr algn="just">
              <a:buFontTx/>
              <a:buChar char="-"/>
            </a:pPr>
            <a:endParaRPr lang="pt-BR" sz="2000" dirty="0">
              <a:latin typeface="Century Gothic" pitchFamily="34" charset="0"/>
            </a:endParaRPr>
          </a:p>
          <a:p>
            <a:pPr marL="0" indent="0" algn="just">
              <a:buNone/>
            </a:pPr>
            <a:r>
              <a:rPr lang="pt-BR" sz="2000" dirty="0" smtClean="0">
                <a:latin typeface="Century Gothic" pitchFamily="34" charset="0"/>
              </a:rPr>
              <a:t>	O estilo arquitetônico adotado é o </a:t>
            </a:r>
            <a:r>
              <a:rPr lang="pt-BR" sz="2000" dirty="0" err="1" smtClean="0">
                <a:latin typeface="Century Gothic" pitchFamily="34" charset="0"/>
              </a:rPr>
              <a:t>enxaimel</a:t>
            </a:r>
            <a:r>
              <a:rPr lang="pt-BR" sz="2000" dirty="0" smtClean="0">
                <a:latin typeface="Century Gothic" pitchFamily="34" charset="0"/>
              </a:rPr>
              <a:t>, demarcando a influência da cultura alemã no empreendimento.</a:t>
            </a:r>
            <a:endParaRPr lang="pt-BR" sz="2000" dirty="0">
              <a:latin typeface="Century Gothic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9062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4" y="0"/>
            <a:ext cx="689485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1619672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413791" y="6380988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PLANTA DO PAV. TÉRREO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4" y="0"/>
            <a:ext cx="6894851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19672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13791" y="6380988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PLANTA DO 2º PAVIMENTO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46" y="0"/>
            <a:ext cx="6905907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19672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6380988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PLANTA DO 3º PAVIMENTO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01" y="0"/>
            <a:ext cx="6902198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000000" y="0"/>
            <a:ext cx="144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0"/>
            <a:ext cx="360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691680" y="6453336"/>
            <a:ext cx="129614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3791" y="6380988"/>
            <a:ext cx="3006081" cy="36038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chemeClr val="tx1"/>
                </a:solidFill>
                <a:latin typeface="Century Gothic" pitchFamily="34" charset="0"/>
              </a:rPr>
              <a:t>PLANTA DA COBERTURA</a:t>
            </a:r>
            <a:endParaRPr lang="pt-BR" sz="16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691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156</Words>
  <Application>Microsoft Office PowerPoint</Application>
  <PresentationFormat>Apresentação na tela (4:3)</PresentationFormat>
  <Paragraphs>69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Tema do Office</vt:lpstr>
      <vt:lpstr>Projeto  BIERGARTEN     Instituto Cultural Grünenwald   Arq. Fabiana Weber Zabczuk</vt:lpstr>
      <vt:lpstr>O PROJETO E O INSTITUTO</vt:lpstr>
      <vt:lpstr>Slide 3</vt:lpstr>
      <vt:lpstr>SETORIZAÇÃO GERAL</vt:lpstr>
      <vt:lpstr>O PROJETO DO BIERGARTEN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ESTUDO DO PROJETO DA SEDE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</dc:title>
  <dc:creator>Fabi</dc:creator>
  <cp:lastModifiedBy>Regiane</cp:lastModifiedBy>
  <cp:revision>42</cp:revision>
  <dcterms:created xsi:type="dcterms:W3CDTF">2013-01-24T17:57:08Z</dcterms:created>
  <dcterms:modified xsi:type="dcterms:W3CDTF">2014-02-05T16:44:26Z</dcterms:modified>
</cp:coreProperties>
</file>